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9be7fa535e84768" /><Relationship Type="http://schemas.openxmlformats.org/officeDocument/2006/relationships/extended-properties" Target="/docProps/app.xml" Id="Rcc0956057acb42fb" /><Relationship Type="http://schemas.openxmlformats.org/officeDocument/2006/relationships/officeDocument" Target="/ppt/presentation.xml" Id="R5a38514e14ca40b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ceb889de10c4cfe"/>
  </p:sldMasterIdLst>
  <p:notesMasterIdLst>
    <p:notesMasterId xmlns:r="http://schemas.openxmlformats.org/officeDocument/2006/relationships" r:id="R49bfc8f3e0044636"/>
  </p:notesMasterIdLst>
  <p:sldIdLst>
    <p:sldId xmlns:r="http://schemas.openxmlformats.org/officeDocument/2006/relationships" id="256" r:id="R4b633ec0839e44e1"/>
    <p:sldId xmlns:r="http://schemas.openxmlformats.org/officeDocument/2006/relationships" id="257" r:id="R6208c28380f44d30"/>
    <p:sldId xmlns:r="http://schemas.openxmlformats.org/officeDocument/2006/relationships" id="258" r:id="Rfce9ccb851844335"/>
    <p:sldId xmlns:r="http://schemas.openxmlformats.org/officeDocument/2006/relationships" id="259" r:id="R243bded51db44ec0"/>
    <p:sldId xmlns:r="http://schemas.openxmlformats.org/officeDocument/2006/relationships" id="260" r:id="R4042e818beb54b6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caafc070a744fc3" /><Relationship Type="http://schemas.openxmlformats.org/officeDocument/2006/relationships/slideMaster" Target="/ppt/slideMasters/slideMaster1.xml" Id="R5ceb889de10c4cfe" /><Relationship Type="http://schemas.openxmlformats.org/officeDocument/2006/relationships/notesMaster" Target="/ppt/notesMasters/notesMaster1.xml" Id="R49bfc8f3e0044636" /><Relationship Type="http://schemas.openxmlformats.org/officeDocument/2006/relationships/presProps" Target="/ppt/presProps.xml" Id="R5af35d8ded2b4669" /><Relationship Type="http://schemas.openxmlformats.org/officeDocument/2006/relationships/tableStyles" Target="/ppt/tableStyles.xml" Id="R70b3b0c3488843e0" /><Relationship Type="http://schemas.openxmlformats.org/officeDocument/2006/relationships/slide" Target="/ppt/slides/slide1.xml" Id="R4b633ec0839e44e1" /><Relationship Type="http://schemas.openxmlformats.org/officeDocument/2006/relationships/slide" Target="/ppt/slides/slide2.xml" Id="R6208c28380f44d30" /><Relationship Type="http://schemas.openxmlformats.org/officeDocument/2006/relationships/slide" Target="/ppt/slides/slide3.xml" Id="Rfce9ccb851844335" /><Relationship Type="http://schemas.openxmlformats.org/officeDocument/2006/relationships/slide" Target="/ppt/slides/slide4.xml" Id="R243bded51db44ec0" /><Relationship Type="http://schemas.openxmlformats.org/officeDocument/2006/relationships/slide" Target="/ppt/slides/slide5.xml" Id="R4042e818beb54b6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7088c03e8f6480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82111fbe3df4a46" /><Relationship Type="http://schemas.openxmlformats.org/officeDocument/2006/relationships/notesMaster" Target="/ppt/notesMasters/notesMaster1.xml" Id="Rcbc1a455dbdd4b0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a6d639de77d45b5" /><Relationship Type="http://schemas.openxmlformats.org/officeDocument/2006/relationships/notesMaster" Target="/ppt/notesMasters/notesMaster1.xml" Id="R9490202d31014d0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c34676f7ea64c9e" /><Relationship Type="http://schemas.openxmlformats.org/officeDocument/2006/relationships/notesMaster" Target="/ppt/notesMasters/notesMaster1.xml" Id="R99d4c9bbf6ce467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f4dde1d883b401e" /><Relationship Type="http://schemas.openxmlformats.org/officeDocument/2006/relationships/notesMaster" Target="/ppt/notesMasters/notesMaster1.xml" Id="Rb4d89952188f4dc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837ad354f07457c" /><Relationship Type="http://schemas.openxmlformats.org/officeDocument/2006/relationships/notesMaster" Target="/ppt/notesMasters/notesMaster1.xml" Id="R32e383a3d6434c8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Учебное вымышленное предложение студии «Кадр» магазину «Тёплая глина».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Все компании, интервью и ориентиры синтетические. Это не исследование реального рынка. 18 000 ₽ — учебная цена. Заказ и бюджет не подтверждены.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Материал практикума: https://lookatshow.ru/practice/ai-kommercheskoe-predlozhenie/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ID вымышленных исходников: S01, S02, I04, P01, P04. S — условия студии; P — профиль магазина; I — вымышленное интервью; M — синтетические ориентиры.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Опорные сведения и предложения: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Студия «Кадр» занимается предметной съёмкой. [S01]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Пилот включает четыре товара и 12 обработанных фотографий за 18 000 ₽. [S02]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В вымышленном магазине «Тёплая глина» появляются восемь новых товаров в месяц. [P01]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Бюджет и заказ не подтверждены. [P04]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Владелец хочет сначала попробовать небольшую партию. [I04]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proposal: Предлагается оценить фотографии небольшой партии перед решением о продолжении сотрудничества. [S02, I04]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Иллюстрация: новая генерация built-in image_gen__imagegen без references. Вымышленные керамические предметы. Не портфолио и не доказательство работы студии. Файл ../art/partner-lab-ceramics-original.png.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Учебное вымышленное предложение студии «Кадр» магазину «Тёплая глина».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Все компании, интервью и ориентиры синтетические. Это не исследование реального рынка. 18 000 ₽ — учебная цена. Заказ и бюджет не подтверждены.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Материал практикума: https://lookatshow.ru/practice/ai-kommercheskoe-predlozhenie/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ID вымышленных исходников: P01, P02, P03, I01, I02, I03, S02, S06, S07. S — условия студии; P — профиль магазина; I — вымышленное интервью; M — синтетические ориентиры.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Опорные сведения и предложения: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Пилот включает четыре товара и 12 обработанных фотографий за 18 000 ₽. [S02]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Перед стартом согласуют список кадров, фон и размеры файлов. [S06]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Интерьерная съёмка, видео и тексты в пакет не входят. [S07]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В вымышленном магазине «Тёплая глина» появляются восемь новых товаров в месяц. [P01]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Фотографии используются в каталоге и соцсетях. [P02]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Магазину нужны белый фон и интерьер. [P03]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Владелец хочет единый свет и фон новой коллекции. [I01]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По словам маркетолога, ожидание фотографий задерживает обновление каталога. [I02]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SMM-специалисту нужны размеры файлов под каталог и соцсети. [I03]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inference: Пилот покрывает только часть потребности магазина, поскольку интерьер в пакет не входит. [P03, S07]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proposal: Предлагается отдельно обсудить объём и условия интерьерной съёмки; цена в исходных данных не указана. [P03, S07]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Учебное вымышленное предложение студии «Кадр» магазину «Тёплая глина».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Все компании, интервью и ориентиры синтетические. Это не исследование реального рынка. 18 000 ₽ — учебная цена. Заказ и бюджет не подтверждены.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Материал практикума: https://lookatshow.ru/practice/ai-kommercheskoe-predlozhenie/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ID вымышленных исходников: S01, S02, S03, S04, S05, S06, S07, S08. S — условия студии; P — профиль магазина; I — вымышленное интервью; M — синтетические ориентиры.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Опорные сведения и предложения: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Студия «Кадр» занимается предметной съёмкой. [S01]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Пилот включает четыре товара и 12 обработанных фотографий за 18 000 ₽. [S02]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Срок составляет пять рабочих дней после получения всех четырёх товаров. [S03]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Включён один раунд правок. [S04]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Доставку и возврат товаров согласуют отдельно; их стоимость не входит в 18 000 ₽. [S05]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Перед стартом согласуют список кадров, фон и размеры файлов. [S06]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Интерьерная съёмка, видео и тексты в пакет не входят. [S07]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Гарантии роста продаж нет. [S08]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Учебное вымышленное предложение студии «Кадр» магазину «Тёплая глина».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Все компании, интервью и ориентиры синтетические. Это не исследование реального рынка. 18 000 ₽ — учебная цена. Заказ и бюджет не подтверждены.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Материал практикума: https://lookatshow.ru/practice/ai-kommercheskoe-predlozhenie/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ID вымышленных исходников: M01, M02, M03, S02, S03, S04. S — условия студии; P — профиль магазина; I — вымышленное интервью; M — синтетические ориентиры.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Опорные сведения и предложения: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Пилот включает четыре товара и 12 обработанных фотографий за 18 000 ₽. [S02]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Срок составляет пять рабочих дней после получения всех четырёх товаров. [S03]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Включён один раунд правок. [S04]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Учебная студия А предлагает 10 фото за 15 000 ₽ за семь рабочих дней; число товаров и правки неизвестны. [M01]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Учебная студия Б предлагает 20 фото за 28 000 ₽ за три рабочих дня; число товаров и правки неизвестны. [M02]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Стоимость и срок собственной съёмки магазина неизвестны; команда занята. [M03]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inference: Разный состав и неполные условия учебных альтернатив не позволяют доказать преимущество пилота по цене или скорости. [M01, M02, M03, S02, S03, S04]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Учебное вымышленное предложение студии «Кадр» магазину «Тёплая глина».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Все компании, интервью и ориентиры синтетические. Это не исследование реального рынка. 18 000 ₽ — учебная цена. Заказ и бюджет не подтверждены.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Материал практикума: https://lookatshow.ru/practice/ai-kommercheskoe-predlozhenie/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ID вымышленных исходников: S02, S03, S05, S06, S07, P03, P04. S — условия студии; P — профиль магазина; I — вымышленное интервью; M — синтетические ориентиры.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Опорные сведения и предложения: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Пилот включает четыре товара и 12 обработанных фотографий за 18 000 ₽. [S02]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Срок составляет пять рабочих дней после получения всех четырёх товаров. [S03]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Доставку и возврат товаров согласуют отдельно; их стоимость не входит в 18 000 ₽. [S05]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Перед стартом согласуют список кадров, фон и размеры файлов. [S06]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Интерьерная съёмка, видео и тексты в пакет не входят. [S07]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Магазину нужны белый фон и интерьер. [P03]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fact: Бюджет и заказ не подтверждены. [P04]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inference: Пилот покрывает только часть потребности магазина, поскольку интерьер в пакет не входит. [P03, S07]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proposal: Предлагается отдельно обсудить объём и условия интерьерной съёмки; цена в исходных данных не указана. [P03, S07]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proposal: Предлагается подтвердить интерес и бюджет, затем согласовать кадры, фон, размеры файлов и логистику. [P04, S02, S05, S06]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inference: Конкретная дата завершения пока не определена: срок отсчитывается от получения всей партии, дата которого не задана. [S03, P04]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e2a47da1d4b4f5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2a80f295b5f42ff" /><Relationship Type="http://schemas.openxmlformats.org/officeDocument/2006/relationships/slideLayout" Target="/ppt/slideLayouts/slideLayout1.xml" Id="Rd8c2fc882756402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8c2fc882756402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cc490d39fb4e27" /><Relationship Type="http://schemas.openxmlformats.org/officeDocument/2006/relationships/image" Target="/ppt/media/image.png" Id="R746ecf16f494422d" /><Relationship Type="http://schemas.openxmlformats.org/officeDocument/2006/relationships/notesSlide" Target="/ppt/notesSlides/notesSlide1.xml" Id="R705a6e7c7d064a3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58829be8874a46" /><Relationship Type="http://schemas.openxmlformats.org/officeDocument/2006/relationships/notesSlide" Target="/ppt/notesSlides/notesSlide2.xml" Id="R3d5dbf7e53024e1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6f35bfb53e4206" /><Relationship Type="http://schemas.openxmlformats.org/officeDocument/2006/relationships/notesSlide" Target="/ppt/notesSlides/notesSlide3.xml" Id="R9cc6d608db6f44e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af648d97cf4bfd" /><Relationship Type="http://schemas.openxmlformats.org/officeDocument/2006/relationships/notesSlide" Target="/ppt/notesSlides/notesSlide4.xml" Id="Re1e55b387f2d4ea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bfb31f8b0647c5" /><Relationship Type="http://schemas.openxmlformats.org/officeDocument/2006/relationships/notesSlide" Target="/ppt/notesSlides/notesSlide5.xml" Id="R2a61926d9ff84b47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46ecf16f494422d"/>
          <a:stretch xmlns:a="http://schemas.openxmlformats.org/drawingml/2006/main"/>
        </p:blipFill>
        <p:spPr>
          <a:xfrm xmlns:a="http://schemas.openxmlformats.org/drawingml/2006/main">
            <a:off x="3239" y="0"/>
            <a:ext cx="12185522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cover-disclosure">
            <a:extLst xmlns:a="http://schemas.openxmlformats.org/drawingml/2006/main">
              <a:ext uri="{FF2B5EF4-FFF2-40B4-BE49-F238E27FC236}">
                <a16:creationId xmlns:a16="http://schemas.microsoft.com/office/drawing/2014/main" id="{1184BAA6-11EA-4C6B-917E-CFACDEBE3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57950"/>
            <a:ext cx="97631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Учебный пример. Компании вымышлены.</a:t>
            </a:r>
          </a:p>
        </p:txBody>
      </p:sp>
      <p:sp>
        <p:nvSpPr>
          <p:cNvPr id="3" name="cover-page-number">
            <a:extLst xmlns:a="http://schemas.openxmlformats.org/drawingml/2006/main">
              <a:ext uri="{FF2B5EF4-FFF2-40B4-BE49-F238E27FC236}">
                <a16:creationId xmlns:a16="http://schemas.microsoft.com/office/drawing/2014/main" id="{4A2E1FE9-6577-4A86-A75C-708B0978D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57950"/>
            <a:ext cx="438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01</a:t>
            </a:r>
          </a:p>
        </p:txBody>
      </p:sp>
      <p:sp>
        <p:nvSpPr>
          <p:cNvPr id="4" name="cover-sender">
            <a:extLst xmlns:a="http://schemas.openxmlformats.org/drawingml/2006/main">
              <a:ext uri="{FF2B5EF4-FFF2-40B4-BE49-F238E27FC236}">
                <a16:creationId xmlns:a16="http://schemas.microsoft.com/office/drawing/2014/main" id="{644A3E9D-DBA1-4ABB-83F5-0CC9AFBA9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"/>
            <a:ext cx="409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172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Предложение студии «Кадр»</a:t>
            </a:r>
          </a:p>
        </p:txBody>
      </p:sp>
      <p:sp>
        <p:nvSpPr>
          <p:cNvPr id="5" name="title">
            <a:extLst xmlns:a="http://schemas.openxmlformats.org/drawingml/2006/main">
              <a:ext uri="{FF2B5EF4-FFF2-40B4-BE49-F238E27FC236}">
                <a16:creationId xmlns:a16="http://schemas.microsoft.com/office/drawing/2014/main" id="{7C71CD07-CB45-47F8-98F0-E2C6AD782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14450"/>
            <a:ext cx="4191000" cy="1962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75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75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Пилотная</a:t>
            </a:r>
          </a:p>
          <a:p xmlns:a="http://schemas.openxmlformats.org/drawingml/2006/main">
            <a:pPr algn="l">
              <a:defRPr sz="3675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75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съёмка для</a:t>
            </a:r>
          </a:p>
          <a:p xmlns:a="http://schemas.openxmlformats.org/drawingml/2006/main">
            <a:pPr algn="l">
              <a:defRPr sz="3675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75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«Тёплой глины»</a:t>
            </a:r>
          </a:p>
        </p:txBody>
      </p:sp>
      <p:sp>
        <p:nvSpPr>
          <p:cNvPr id="6" name="scope">
            <a:extLst xmlns:a="http://schemas.openxmlformats.org/drawingml/2006/main">
              <a:ext uri="{FF2B5EF4-FFF2-40B4-BE49-F238E27FC236}">
                <a16:creationId xmlns:a16="http://schemas.microsoft.com/office/drawing/2014/main" id="{26935508-10C5-4875-BC38-F19DBC025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86150"/>
            <a:ext cx="3762375" cy="838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4 товара</a:t>
            </a:r>
          </a:p>
          <a:p xmlns:a="http://schemas.openxmlformats.org/drawingml/2006/main">
            <a:pPr algn="l">
              <a:def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12 обработанных фото</a:t>
            </a:r>
          </a:p>
        </p:txBody>
      </p:sp>
      <p:sp>
        <p:nvSpPr>
          <p:cNvPr id="7" name="price">
            <a:extLst xmlns:a="http://schemas.openxmlformats.org/drawingml/2006/main">
              <a:ext uri="{FF2B5EF4-FFF2-40B4-BE49-F238E27FC236}">
                <a16:creationId xmlns:a16="http://schemas.microsoft.com/office/drawing/2014/main" id="{C78E23BA-AD02-4638-A82A-F6FD5FEF8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3619500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18 000 ₽</a:t>
            </a:r>
          </a:p>
        </p:txBody>
      </p:sp>
      <p:sp>
        <p:nvSpPr>
          <p:cNvPr id="8" name="purpose">
            <a:extLst xmlns:a="http://schemas.openxmlformats.org/drawingml/2006/main">
              <a:ext uri="{FF2B5EF4-FFF2-40B4-BE49-F238E27FC236}">
                <a16:creationId xmlns:a16="http://schemas.microsoft.com/office/drawing/2014/main" id="{E95A6240-F5DC-48A4-9A3E-7C96BA51E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238750"/>
            <a:ext cx="381000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725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Небольшая партия, чтобы оценить результат перед продолжением.</a:t>
            </a:r>
          </a:p>
        </p:txBody>
      </p:sp>
      <p:sp>
        <p:nvSpPr>
          <p:cNvPr id="9" name="order-status">
            <a:extLst xmlns:a="http://schemas.openxmlformats.org/drawingml/2006/main">
              <a:ext uri="{FF2B5EF4-FFF2-40B4-BE49-F238E27FC236}">
                <a16:creationId xmlns:a16="http://schemas.microsoft.com/office/drawing/2014/main" id="{F1E57A68-AC00-4FF8-906F-E2F11E4D4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048375"/>
            <a:ext cx="46672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Заказ и бюджет не подтверждены.</a:t>
            </a:r>
          </a:p>
        </p:txBody>
      </p:sp>
      <p:sp>
        <p:nvSpPr>
          <p:cNvPr id="10" name="image-disclosure">
            <a:extLst xmlns:a="http://schemas.openxmlformats.org/drawingml/2006/main">
              <a:ext uri="{FF2B5EF4-FFF2-40B4-BE49-F238E27FC236}">
                <a16:creationId xmlns:a16="http://schemas.microsoft.com/office/drawing/2014/main" id="{C9F36E21-600A-47D0-B166-497731CEE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6096000"/>
            <a:ext cx="5619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Иллюстрация сгенерирована ИИ, не портфолио студии.</a:t>
            </a:r>
          </a:p>
        </p:txBody>
      </p:sp>
    </p:spTree>
    <p:extLst>
      <p:ext uri="{BB962C8B-B14F-4D97-AF65-F5344CB8AC3E}">
        <p14:creationId xmlns:p14="http://schemas.microsoft.com/office/powerpoint/2010/main" val="15707485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5F6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disclosure">
            <a:extLst xmlns:a="http://schemas.openxmlformats.org/drawingml/2006/main">
              <a:ext uri="{FF2B5EF4-FFF2-40B4-BE49-F238E27FC236}">
                <a16:creationId xmlns:a16="http://schemas.microsoft.com/office/drawing/2014/main" id="{B180A7B1-C73F-4A26-8A7C-5DE760049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57950"/>
            <a:ext cx="97631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Учебный пример. Компании вымышлены.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4A310AE-F2CC-419B-AF8C-06BA387A3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57950"/>
            <a:ext cx="438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02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739DEF21-C8DB-414D-BB87-100E079B2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"/>
            <a:ext cx="109728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Задача магазина и границы пилота</a:t>
            </a:r>
          </a:p>
        </p:txBody>
      </p:sp>
      <p:sp>
        <p:nvSpPr>
          <p:cNvPr id="4" name="shop-label">
            <a:extLst xmlns:a="http://schemas.openxmlformats.org/drawingml/2006/main">
              <a:ext uri="{FF2B5EF4-FFF2-40B4-BE49-F238E27FC236}">
                <a16:creationId xmlns:a16="http://schemas.microsoft.com/office/drawing/2014/main" id="{B0071923-4900-4C23-B83F-03347F003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19300"/>
            <a:ext cx="48387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Задача магазина</a:t>
            </a:r>
          </a:p>
        </p:txBody>
      </p:sp>
      <p:sp>
        <p:nvSpPr>
          <p:cNvPr id="5" name="shop-cadence">
            <a:extLst xmlns:a="http://schemas.openxmlformats.org/drawingml/2006/main">
              <a:ext uri="{FF2B5EF4-FFF2-40B4-BE49-F238E27FC236}">
                <a16:creationId xmlns:a16="http://schemas.microsoft.com/office/drawing/2014/main" id="{BAB7AFA2-48CC-47FA-83FF-FA5D4A204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609850"/>
            <a:ext cx="4905375" cy="1209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Восемь новых товаров появляются каждый месяц. Фото нужны для каталога и соцсетей.</a:t>
            </a:r>
          </a:p>
        </p:txBody>
      </p:sp>
      <p:sp>
        <p:nvSpPr>
          <p:cNvPr id="6" name="shop-needs">
            <a:extLst xmlns:a="http://schemas.openxmlformats.org/drawingml/2006/main">
              <a:ext uri="{FF2B5EF4-FFF2-40B4-BE49-F238E27FC236}">
                <a16:creationId xmlns:a16="http://schemas.microsoft.com/office/drawing/2014/main" id="{473E0937-763F-46D0-B5B9-5F846BA51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19550"/>
            <a:ext cx="4905375" cy="1762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Команде нужны единый свет и фон, готовые размеры файлов. Ожидание фото задерживает обновление каталога.</a:t>
            </a:r>
          </a:p>
        </p:txBody>
      </p:sp>
      <p:sp>
        <p:nvSpPr>
          <p:cNvPr id="7" name="pilot-label">
            <a:extLst xmlns:a="http://schemas.openxmlformats.org/drawingml/2006/main">
              <a:ext uri="{FF2B5EF4-FFF2-40B4-BE49-F238E27FC236}">
                <a16:creationId xmlns:a16="http://schemas.microsoft.com/office/drawing/2014/main" id="{15BEDC31-00BD-4D76-A24D-053F52F42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2019300"/>
            <a:ext cx="51244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Предлагаемый пилот</a:t>
            </a:r>
          </a:p>
        </p:txBody>
      </p:sp>
      <p:sp>
        <p:nvSpPr>
          <p:cNvPr id="8" name="pilot-proposal">
            <a:extLst xmlns:a="http://schemas.openxmlformats.org/drawingml/2006/main">
              <a:ext uri="{FF2B5EF4-FFF2-40B4-BE49-F238E27FC236}">
                <a16:creationId xmlns:a16="http://schemas.microsoft.com/office/drawing/2014/main" id="{737D8217-E616-425B-BEFD-AF6A3BAF7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2609850"/>
            <a:ext cx="5124450" cy="12096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Четыре выбранных товара на белом фоне. Кадры и форматы согласуем до старта.</a:t>
            </a:r>
          </a:p>
        </p:txBody>
      </p:sp>
      <p:sp>
        <p:nvSpPr>
          <p:cNvPr id="9" name="pilot-boundary">
            <a:extLst xmlns:a="http://schemas.openxmlformats.org/drawingml/2006/main">
              <a:ext uri="{FF2B5EF4-FFF2-40B4-BE49-F238E27FC236}">
                <a16:creationId xmlns:a16="http://schemas.microsoft.com/office/drawing/2014/main" id="{DD345C51-C34B-43FF-8D66-EFA86A882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4019550"/>
            <a:ext cx="512445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7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Интерьер тоже нужен магазину, но в пилот не входит. Объём и условия обсудим отдельно. Цена в исходных данных не указана.</a:t>
            </a:r>
          </a:p>
        </p:txBody>
      </p:sp>
    </p:spTree>
    <p:extLst>
      <p:ext uri="{BB962C8B-B14F-4D97-AF65-F5344CB8AC3E}">
        <p14:creationId xmlns:p14="http://schemas.microsoft.com/office/powerpoint/2010/main" val="213064821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disclosure">
            <a:extLst xmlns:a="http://schemas.openxmlformats.org/drawingml/2006/main">
              <a:ext uri="{FF2B5EF4-FFF2-40B4-BE49-F238E27FC236}">
                <a16:creationId xmlns:a16="http://schemas.microsoft.com/office/drawing/2014/main" id="{1FAAA3AC-7590-48A1-95CF-6F37F5D9C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57950"/>
            <a:ext cx="97631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Учебный пример. Компании вымышлены.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AB2AE86-FBAB-4C55-A3B2-52CF9C974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57950"/>
            <a:ext cx="438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03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E6E5D9D-61EE-4D31-B905-07B4C2183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"/>
            <a:ext cx="109728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Пакет за 18 000 ₽</a:t>
            </a:r>
          </a:p>
        </p:txBody>
      </p:sp>
      <p:sp>
        <p:nvSpPr>
          <p:cNvPr id="4" name="photo-quantity">
            <a:extLst xmlns:a="http://schemas.openxmlformats.org/drawingml/2006/main">
              <a:ext uri="{FF2B5EF4-FFF2-40B4-BE49-F238E27FC236}">
                <a16:creationId xmlns:a16="http://schemas.microsoft.com/office/drawing/2014/main" id="{2AFBF74E-58B9-48D9-A085-0A633EF2E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885950"/>
            <a:ext cx="33337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12</a:t>
            </a:r>
          </a:p>
        </p:txBody>
      </p:sp>
      <p:sp>
        <p:nvSpPr>
          <p:cNvPr id="5" name="photo-description">
            <a:extLst xmlns:a="http://schemas.openxmlformats.org/drawingml/2006/main">
              <a:ext uri="{FF2B5EF4-FFF2-40B4-BE49-F238E27FC236}">
                <a16:creationId xmlns:a16="http://schemas.microsoft.com/office/drawing/2014/main" id="{BAB335A0-5FFE-4936-898F-E837EA9F5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581275"/>
            <a:ext cx="3333750" cy="752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обработанных фотографий</a:t>
            </a:r>
          </a:p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четырёх товаров</a:t>
            </a:r>
          </a:p>
        </p:txBody>
      </p:sp>
      <p:sp>
        <p:nvSpPr>
          <p:cNvPr id="6" name="revision-quantity">
            <a:extLst xmlns:a="http://schemas.openxmlformats.org/drawingml/2006/main">
              <a:ext uri="{FF2B5EF4-FFF2-40B4-BE49-F238E27FC236}">
                <a16:creationId xmlns:a16="http://schemas.microsoft.com/office/drawing/2014/main" id="{911B3866-6CDF-4465-B384-58B07F3D3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43400" y="1885950"/>
            <a:ext cx="27622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1 раунд</a:t>
            </a:r>
          </a:p>
        </p:txBody>
      </p:sp>
      <p:sp>
        <p:nvSpPr>
          <p:cNvPr id="7" name="revision-description">
            <a:extLst xmlns:a="http://schemas.openxmlformats.org/drawingml/2006/main">
              <a:ext uri="{FF2B5EF4-FFF2-40B4-BE49-F238E27FC236}">
                <a16:creationId xmlns:a16="http://schemas.microsoft.com/office/drawing/2014/main" id="{D7A24869-085F-4B7A-93B0-B08335497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43400" y="2581275"/>
            <a:ext cx="2762250" cy="752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правок</a:t>
            </a:r>
          </a:p>
        </p:txBody>
      </p:sp>
      <p:sp>
        <p:nvSpPr>
          <p:cNvPr id="8" name="timing-quantity">
            <a:extLst xmlns:a="http://schemas.openxmlformats.org/drawingml/2006/main">
              <a:ext uri="{FF2B5EF4-FFF2-40B4-BE49-F238E27FC236}">
                <a16:creationId xmlns:a16="http://schemas.microsoft.com/office/drawing/2014/main" id="{9779D26C-E093-4C2E-A730-844B0BD03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1885950"/>
            <a:ext cx="38671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22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22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5 рабочих дней</a:t>
            </a:r>
          </a:p>
        </p:txBody>
      </p:sp>
      <p:sp>
        <p:nvSpPr>
          <p:cNvPr id="9" name="timing-trigger">
            <a:extLst xmlns:a="http://schemas.openxmlformats.org/drawingml/2006/main">
              <a:ext uri="{FF2B5EF4-FFF2-40B4-BE49-F238E27FC236}">
                <a16:creationId xmlns:a16="http://schemas.microsoft.com/office/drawing/2014/main" id="{9C39FC1F-DA3F-46DD-8136-FFE3C4B24F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2581275"/>
            <a:ext cx="3867150" cy="752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после получения всех</a:t>
            </a:r>
          </a:p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четырёх товаров</a:t>
            </a:r>
          </a:p>
        </p:txBody>
      </p:sp>
      <p:sp>
        <p:nvSpPr>
          <p:cNvPr id="10" name="before-label">
            <a:extLst xmlns:a="http://schemas.openxmlformats.org/drawingml/2006/main">
              <a:ext uri="{FF2B5EF4-FFF2-40B4-BE49-F238E27FC236}">
                <a16:creationId xmlns:a16="http://schemas.microsoft.com/office/drawing/2014/main" id="{10F3E06A-FEA5-4464-92D4-51DFF792F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676650"/>
            <a:ext cx="17907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До старта</a:t>
            </a:r>
          </a:p>
        </p:txBody>
      </p:sp>
      <p:sp>
        <p:nvSpPr>
          <p:cNvPr id="11" name="before-details">
            <a:extLst xmlns:a="http://schemas.openxmlformats.org/drawingml/2006/main">
              <a:ext uri="{FF2B5EF4-FFF2-40B4-BE49-F238E27FC236}">
                <a16:creationId xmlns:a16="http://schemas.microsoft.com/office/drawing/2014/main" id="{BCCCFEC9-3F02-44ED-8FA1-2129FD27E8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3676650"/>
            <a:ext cx="88106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Согласуем список кадров, фон и размеры файлов.</a:t>
            </a:r>
          </a:p>
        </p:txBody>
      </p:sp>
      <p:sp>
        <p:nvSpPr>
          <p:cNvPr id="12" name="logistics-label">
            <a:extLst xmlns:a="http://schemas.openxmlformats.org/drawingml/2006/main">
              <a:ext uri="{FF2B5EF4-FFF2-40B4-BE49-F238E27FC236}">
                <a16:creationId xmlns:a16="http://schemas.microsoft.com/office/drawing/2014/main" id="{FE3A32C2-646C-4F3E-9206-EBC0D51CC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0550"/>
            <a:ext cx="17907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Отдельно</a:t>
            </a:r>
          </a:p>
        </p:txBody>
      </p:sp>
      <p:sp>
        <p:nvSpPr>
          <p:cNvPr id="13" name="logistics-details">
            <a:extLst xmlns:a="http://schemas.openxmlformats.org/drawingml/2006/main">
              <a:ext uri="{FF2B5EF4-FFF2-40B4-BE49-F238E27FC236}">
                <a16:creationId xmlns:a16="http://schemas.microsoft.com/office/drawing/2014/main" id="{A2705F11-AA44-47AA-B8D1-877D23CE0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4400550"/>
            <a:ext cx="8810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Доставка и возврат товаров. Условия и стоимость согласуем отдельно, в пакет они не входят.</a:t>
            </a:r>
          </a:p>
        </p:txBody>
      </p:sp>
      <p:sp>
        <p:nvSpPr>
          <p:cNvPr id="14" name="exclusions-label">
            <a:extLst xmlns:a="http://schemas.openxmlformats.org/drawingml/2006/main">
              <a:ext uri="{FF2B5EF4-FFF2-40B4-BE49-F238E27FC236}">
                <a16:creationId xmlns:a16="http://schemas.microsoft.com/office/drawing/2014/main" id="{247E381C-70AF-489F-A965-6B1BD943F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381625"/>
            <a:ext cx="1790700" cy="3714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Не входят</a:t>
            </a:r>
          </a:p>
        </p:txBody>
      </p:sp>
      <p:sp>
        <p:nvSpPr>
          <p:cNvPr id="15" name="exclusions-details">
            <a:extLst xmlns:a="http://schemas.openxmlformats.org/drawingml/2006/main">
              <a:ext uri="{FF2B5EF4-FFF2-40B4-BE49-F238E27FC236}">
                <a16:creationId xmlns:a16="http://schemas.microsoft.com/office/drawing/2014/main" id="{958478B9-8FEC-4DFB-8BBB-1D670B67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5381625"/>
            <a:ext cx="8810625" cy="790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Интерьерная съёмка, видео и тексты. Гарантии роста продаж нет.</a:t>
            </a:r>
          </a:p>
        </p:txBody>
      </p:sp>
    </p:spTree>
    <p:extLst>
      <p:ext uri="{BB962C8B-B14F-4D97-AF65-F5344CB8AC3E}">
        <p14:creationId xmlns:p14="http://schemas.microsoft.com/office/powerpoint/2010/main" val="195833523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disclosure">
            <a:extLst xmlns:a="http://schemas.openxmlformats.org/drawingml/2006/main">
              <a:ext uri="{FF2B5EF4-FFF2-40B4-BE49-F238E27FC236}">
                <a16:creationId xmlns:a16="http://schemas.microsoft.com/office/drawing/2014/main" id="{36388B25-8D4B-46BE-905A-5FF322779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57950"/>
            <a:ext cx="97631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Учебный пример. Компании вымышлены.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1B1D5AA-61E0-439B-9F84-467863AE7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57950"/>
            <a:ext cx="438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04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9C963A7E-81DB-42B1-A413-7A3E1D9EB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"/>
            <a:ext cx="109728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Учебные ориентиры для сравнения</a:t>
            </a:r>
          </a:p>
        </p:txBody>
      </p:sp>
      <p:sp>
        <p:nvSpPr>
          <p:cNvPr id="4" name="comparison-disclosure">
            <a:extLst xmlns:a="http://schemas.openxmlformats.org/drawingml/2006/main">
              <a:ext uri="{FF2B5EF4-FFF2-40B4-BE49-F238E27FC236}">
                <a16:creationId xmlns:a16="http://schemas.microsoft.com/office/drawing/2014/main" id="{5D5AE323-EAEA-4CFF-B99D-AFDA07181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485900"/>
            <a:ext cx="109728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725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Синтетические данные. Они не описывают реальный рынок.</a:t>
            </a:r>
          </a:p>
        </p:txBody>
      </p:sp>
      <p:graphicFrame>
        <p:nvGraphicFramePr>
          <p:cNvPr id="11" name=""/>
          <p:cNvGraphicFramePr/>
          <p:nvPr/>
        </p:nvGraphicFramePr>
        <p:xfrm>
          <a:off xmlns:a="http://schemas.openxmlformats.org/drawingml/2006/main" x="609600" y="2076450"/>
          <a:ext xmlns:a="http://schemas.openxmlformats.org/drawingml/2006/main" cx="10972800" cy="2905125"/>
        </p:xfrm>
        <a:graphic xmlns:a="http://schemas.openxmlformats.org/drawingml/2006/main">
          <a:graphicData uri="http://schemas.openxmlformats.org/drawingml/2006/table">
            <a:tbl>
              <a:tblPr firstRow="1" firstCol="0" bandRow="0"/>
              <a:tblGrid>
                <a:gridCol w="2495550"/>
                <a:gridCol w="2343150"/>
                <a:gridCol w="2343150"/>
                <a:gridCol w="3790950"/>
              </a:tblGrid>
              <a:tr h="542925">
                <a:tc>
                  <a:txBody>
                    <a:bodyPr/>
                    <a:lstStyle/>
                    <a:p>
                      <a:r>
                        <a:rPr sz="1875" b="1">
                          <a:solidFill>
                            <a:srgbClr val="2847E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Вариант</a:t>
                      </a:r>
                    </a:p>
                  </a:txBody>
                  <a:tcPr marL="133350" marR="133350" marT="114300" marB="114300" anchor="ctr"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875" b="1">
                          <a:solidFill>
                            <a:srgbClr val="2847E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Фото и цена</a:t>
                      </a:r>
                    </a:p>
                  </a:txBody>
                  <a:tcPr marL="133350" marR="133350" marT="114300" marB="114300" anchor="ctr"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875" b="1">
                          <a:solidFill>
                            <a:srgbClr val="2847E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Срок</a:t>
                      </a:r>
                    </a:p>
                  </a:txBody>
                  <a:tcPr marL="133350" marR="133350" marT="114300" marB="114300" anchor="ctr">
                    <a:solidFill>
                      <a:srgbClr val="F5F6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875" b="1">
                          <a:solidFill>
                            <a:srgbClr val="2847E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Оговорки</a:t>
                      </a:r>
                    </a:p>
                  </a:txBody>
                  <a:tcPr marL="133350" marR="133350" marT="114300" marB="114300" anchor="ctr">
                    <a:solidFill>
                      <a:srgbClr val="F5F6F8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r>
                        <a:rPr sz="1950" b="1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Студия А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10 фото</a:t>
                      </a:r>
                    </a:p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15 000 ₽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7 рабочих дней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Число товаров и правки неизвестны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r>
                        <a:rPr sz="1950" b="1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Студия Б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20 фото</a:t>
                      </a:r>
                    </a:p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28 000 ₽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3 рабочих дня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Число товаров и правки неизвестны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r>
                        <a:rPr sz="1950" b="1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Съёмка магазина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Стоимость неизвестна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Неизвестен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950" b="0">
                          <a:solidFill>
                            <a:srgbClr val="151B2B"/>
                          </a:solidFill>
                          <a:latin typeface="Helvetica Neue"/>
                          <a:ea typeface="Helvetica Neue"/>
                          <a:cs typeface="Helvetica Neue"/>
                        </a:rPr>
                        <a:t>Команда занята</a:t>
                      </a:r>
                    </a:p>
                  </a:txBody>
                  <a:tcPr marL="133350" marR="133350" marT="114300" marB="11430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comparison-limit">
            <a:extLst xmlns:a="http://schemas.openxmlformats.org/drawingml/2006/main">
              <a:ext uri="{FF2B5EF4-FFF2-40B4-BE49-F238E27FC236}">
                <a16:creationId xmlns:a16="http://schemas.microsoft.com/office/drawing/2014/main" id="{814DD3AA-70C6-45CE-A87F-863062252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410200"/>
            <a:ext cx="109728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Разный состав и неполные условия не доказывают преимущество пилота по цене или скорости.</a:t>
            </a:r>
          </a:p>
        </p:txBody>
      </p:sp>
    </p:spTree>
    <p:extLst>
      <p:ext uri="{BB962C8B-B14F-4D97-AF65-F5344CB8AC3E}">
        <p14:creationId xmlns:p14="http://schemas.microsoft.com/office/powerpoint/2010/main" val="122438950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5F6F8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disclosure">
            <a:extLst xmlns:a="http://schemas.openxmlformats.org/drawingml/2006/main">
              <a:ext uri="{FF2B5EF4-FFF2-40B4-BE49-F238E27FC236}">
                <a16:creationId xmlns:a16="http://schemas.microsoft.com/office/drawing/2014/main" id="{1936D69B-D6C6-4489-AA62-4B6CD9C76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57950"/>
            <a:ext cx="97631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Учебный пример. Компании вымышлены.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2F49F07-946E-4A03-8125-52D79C450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57950"/>
            <a:ext cx="4381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5E6470"/>
                </a:solidFill>
                <a:latin typeface="Helvetica Neue"/>
                <a:ea typeface="Helvetica Neue"/>
                <a:cs typeface="Helvetica Neue"/>
              </a:rPr>
              <a:t>05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299B09A-DA21-4BEE-BF16-17222DD00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0550"/>
            <a:ext cx="109728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3600" b="1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Условия старта пилота</a:t>
            </a:r>
          </a:p>
        </p:txBody>
      </p:sp>
      <p:sp>
        <p:nvSpPr>
          <p:cNvPr id="4" name="step-label-0">
            <a:extLst xmlns:a="http://schemas.openxmlformats.org/drawingml/2006/main">
              <a:ext uri="{FF2B5EF4-FFF2-40B4-BE49-F238E27FC236}">
                <a16:creationId xmlns:a16="http://schemas.microsoft.com/office/drawing/2014/main" id="{AA3F79F8-A0D1-4A13-A977-D17545E40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971675"/>
            <a:ext cx="22669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Выбор партии</a:t>
            </a:r>
          </a:p>
        </p:txBody>
      </p:sp>
      <p:sp>
        <p:nvSpPr>
          <p:cNvPr id="5" name="step-body-0">
            <a:extLst xmlns:a="http://schemas.openxmlformats.org/drawingml/2006/main">
              <a:ext uri="{FF2B5EF4-FFF2-40B4-BE49-F238E27FC236}">
                <a16:creationId xmlns:a16="http://schemas.microsoft.com/office/drawing/2014/main" id="{CD388E46-77ED-4510-9A99-E5F1F68B8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1971675"/>
            <a:ext cx="8305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Если пакет подходит, выберем четыре товара и подтвердим бюджет 18 000 ₽.</a:t>
            </a:r>
          </a:p>
        </p:txBody>
      </p:sp>
      <p:sp>
        <p:nvSpPr>
          <p:cNvPr id="6" name="step-label-1">
            <a:extLst xmlns:a="http://schemas.openxmlformats.org/drawingml/2006/main">
              <a:ext uri="{FF2B5EF4-FFF2-40B4-BE49-F238E27FC236}">
                <a16:creationId xmlns:a16="http://schemas.microsoft.com/office/drawing/2014/main" id="{D68D42E0-02D7-4555-AA46-5D133FC2D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14650"/>
            <a:ext cx="22669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Подготовка</a:t>
            </a:r>
          </a:p>
        </p:txBody>
      </p:sp>
      <p:sp>
        <p:nvSpPr>
          <p:cNvPr id="7" name="step-body-1">
            <a:extLst xmlns:a="http://schemas.openxmlformats.org/drawingml/2006/main">
              <a:ext uri="{FF2B5EF4-FFF2-40B4-BE49-F238E27FC236}">
                <a16:creationId xmlns:a16="http://schemas.microsoft.com/office/drawing/2014/main" id="{28F40901-A0CE-4B8F-BF6E-C38B38264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2914650"/>
            <a:ext cx="8305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Согласуем кадры, белый фон, размеры файлов, доставку и возврат.</a:t>
            </a:r>
          </a:p>
        </p:txBody>
      </p:sp>
      <p:sp>
        <p:nvSpPr>
          <p:cNvPr id="8" name="step-label-2">
            <a:extLst xmlns:a="http://schemas.openxmlformats.org/drawingml/2006/main">
              <a:ext uri="{FF2B5EF4-FFF2-40B4-BE49-F238E27FC236}">
                <a16:creationId xmlns:a16="http://schemas.microsoft.com/office/drawing/2014/main" id="{0C006387-728B-4099-89F2-B4BDCE59F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57625"/>
            <a:ext cx="22669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Срок</a:t>
            </a:r>
          </a:p>
        </p:txBody>
      </p:sp>
      <p:sp>
        <p:nvSpPr>
          <p:cNvPr id="9" name="step-body-2">
            <a:extLst xmlns:a="http://schemas.openxmlformats.org/drawingml/2006/main">
              <a:ext uri="{FF2B5EF4-FFF2-40B4-BE49-F238E27FC236}">
                <a16:creationId xmlns:a16="http://schemas.microsoft.com/office/drawing/2014/main" id="{63A06B09-E455-48EC-87FD-2EF6D9A3A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3857625"/>
            <a:ext cx="8305800" cy="904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Пять рабочих дней после получения всей партии. Конкретная дата завершения пока не определена.</a:t>
            </a:r>
          </a:p>
        </p:txBody>
      </p:sp>
      <p:sp>
        <p:nvSpPr>
          <p:cNvPr id="10" name="step-label-3">
            <a:extLst xmlns:a="http://schemas.openxmlformats.org/drawingml/2006/main">
              <a:ext uri="{FF2B5EF4-FFF2-40B4-BE49-F238E27FC236}">
                <a16:creationId xmlns:a16="http://schemas.microsoft.com/office/drawing/2014/main" id="{DA06D50D-2DCA-474C-B89A-CB138ECA7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72050"/>
            <a:ext cx="22669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Интерьер</a:t>
            </a:r>
          </a:p>
        </p:txBody>
      </p:sp>
      <p:sp>
        <p:nvSpPr>
          <p:cNvPr id="11" name="step-body-3">
            <a:extLst xmlns:a="http://schemas.openxmlformats.org/drawingml/2006/main">
              <a:ext uri="{FF2B5EF4-FFF2-40B4-BE49-F238E27FC236}">
                <a16:creationId xmlns:a16="http://schemas.microsoft.com/office/drawing/2014/main" id="{D19F0FD4-EB3F-40F5-AA97-86A5D5259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4972050"/>
            <a:ext cx="83058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0">
                <a:solidFill>
                  <a:srgbClr val="151B2B"/>
                </a:solidFill>
                <a:latin typeface="Helvetica Neue"/>
                <a:ea typeface="Helvetica Neue"/>
                <a:cs typeface="Helvetica Neue"/>
              </a:rPr>
              <a:t>Отдельно обсудим объём и условия интерьерной съёмки.</a:t>
            </a:r>
          </a:p>
        </p:txBody>
      </p:sp>
      <p:sp>
        <p:nvSpPr>
          <p:cNvPr id="12" name="order-status">
            <a:extLst xmlns:a="http://schemas.openxmlformats.org/drawingml/2006/main">
              <a:ext uri="{FF2B5EF4-FFF2-40B4-BE49-F238E27FC236}">
                <a16:creationId xmlns:a16="http://schemas.microsoft.com/office/drawing/2014/main" id="{2E429D59-1DBA-4E20-9B9A-F20731A172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15025"/>
            <a:ext cx="1097280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2847EB"/>
                </a:solidFill>
                <a:latin typeface="Helvetica Neue"/>
                <a:ea typeface="Helvetica Neue"/>
                <a:cs typeface="Helvetica Neue"/>
              </a:rPr>
              <a:t>Сейчас это предложение. Заказ и бюджет не подтверждены.</a:t>
            </a:r>
          </a:p>
        </p:txBody>
      </p:sp>
    </p:spTree>
    <p:extLst>
      <p:ext uri="{BB962C8B-B14F-4D97-AF65-F5344CB8AC3E}">
        <p14:creationId xmlns:p14="http://schemas.microsoft.com/office/powerpoint/2010/main" val="71941636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2026-09-12T01:52:29.0030000Z</dcterms:created>
  <dcterms:modified xsi:type="dcterms:W3CDTF">2026-09-12T01:52:29.0030000Z</dcterms:modified>
</coreProperties>
</file>